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7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45" r:id="rId23"/>
    <p:sldId id="314" r:id="rId24"/>
    <p:sldId id="326" r:id="rId25"/>
    <p:sldId id="344" r:id="rId26"/>
    <p:sldId id="313" r:id="rId27"/>
    <p:sldId id="306" r:id="rId28"/>
    <p:sldId id="324" r:id="rId29"/>
    <p:sldId id="339" r:id="rId30"/>
    <p:sldId id="308" r:id="rId31"/>
    <p:sldId id="328" r:id="rId32"/>
    <p:sldId id="340" r:id="rId33"/>
    <p:sldId id="333" r:id="rId34"/>
    <p:sldId id="346" r:id="rId35"/>
    <p:sldId id="334" r:id="rId36"/>
    <p:sldId id="335" r:id="rId37"/>
    <p:sldId id="336" r:id="rId38"/>
    <p:sldId id="337" r:id="rId39"/>
    <p:sldId id="338" r:id="rId40"/>
    <p:sldId id="330" r:id="rId41"/>
    <p:sldId id="329" r:id="rId42"/>
    <p:sldId id="341" r:id="rId43"/>
    <p:sldId id="342" r:id="rId44"/>
    <p:sldId id="343" r:id="rId45"/>
    <p:sldId id="325" r:id="rId46"/>
  </p:sldIdLst>
  <p:sldSz cx="9144000" cy="5143500" type="screen16x9"/>
  <p:notesSz cx="6858000" cy="9144000"/>
  <p:embeddedFontLst>
    <p:embeddedFont>
      <p:font typeface="Lato" panose="020F0502020204030203" pitchFamily="34" charset="0"/>
      <p:regular r:id="rId48"/>
      <p:bold r:id="rId49"/>
      <p:italic r:id="rId50"/>
      <p:boldItalic r:id="rId51"/>
    </p:embeddedFont>
    <p:embeddedFont>
      <p:font typeface="Nunito" pitchFamily="2" charset="0"/>
      <p:regular r:id="rId52"/>
      <p:bold r:id="rId53"/>
      <p:italic r:id="rId54"/>
      <p:boldItalic r:id="rId55"/>
    </p:embeddedFont>
    <p:embeddedFont>
      <p:font typeface="Raleway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45"/>
            <p14:sldId id="314"/>
            <p14:sldId id="326"/>
            <p14:sldId id="344"/>
            <p14:sldId id="313"/>
            <p14:sldId id="306"/>
            <p14:sldId id="324"/>
            <p14:sldId id="339"/>
            <p14:sldId id="308"/>
            <p14:sldId id="328"/>
            <p14:sldId id="340"/>
            <p14:sldId id="333"/>
            <p14:sldId id="346"/>
            <p14:sldId id="334"/>
            <p14:sldId id="335"/>
            <p14:sldId id="336"/>
            <p14:sldId id="337"/>
            <p14:sldId id="338"/>
            <p14:sldId id="330"/>
            <p14:sldId id="329"/>
            <p14:sldId id="341"/>
            <p14:sldId id="342"/>
            <p14:sldId id="343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43" autoAdjust="0"/>
    <p:restoredTop sz="92941" autoAdjust="0"/>
  </p:normalViewPr>
  <p:slideViewPr>
    <p:cSldViewPr snapToGrid="0">
      <p:cViewPr varScale="1">
        <p:scale>
          <a:sx n="85" d="100"/>
          <a:sy n="85" d="100"/>
        </p:scale>
        <p:origin x="114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C02A43B4-0D1E-052A-4C4C-1A1397370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C37C380-D4A0-2DEF-6EB5-E59731ADB2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38F41C5-8B58-9713-4D88-55624E3ABED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16202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A7B66BA7-6C1B-CBC7-6FD4-DB6D392ACD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2F09D339-2C6F-DECC-5F95-5683D2B297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A7345248-9B5C-CBEC-02B1-5B80F32744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9361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86E1F8DF-350C-2F12-6A51-E34CC07B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69F7B9EE-B33A-3D7F-D8B1-7AAB8BE710C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B10EF39E-8899-1314-C210-54F033F99B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2218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3E7237B0-6D33-E089-4542-C37B2FC22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82DCD62-2C1F-EE3E-F0E0-27B8ADA8442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12BD90F4-EB45-8E1C-ABC6-1FBB5FB1F4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219734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B423C9-BBC1-D16F-965D-C667C1D0FC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E03ED-12DB-4075-B479-C6B7B269CB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F23A03-7BC3-2BFF-5EDC-AE65DEFF73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38499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624599-9B06-9382-0188-1C7779E2D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BED5DB-283D-2647-1DB7-5CA13AA1D96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AABC14-472B-E7FB-BA7C-5A1D99D23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1849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001E02-5755-660C-AD15-8CA11786B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E34D28-63D6-75F3-E5C2-DDD2FB6AE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E82ED3-A6DB-BE88-AF2F-8588E94C98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968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2691720" y="3120697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879445"/>
            <a:ext cx="6015050" cy="382025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Requires user permission and a stable internet connection. Accuracy depends on device, network, and GPS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 Responsibility: Must confirm medication intake and stay connected to the internet for tracking and alerts.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 Responsibility: Must set safe zones, respond to SOS alerts, and ensure a stable internet connection for real-time notifications.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92041"/>
            <a:ext cx="2337147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Limitations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109778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1436375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FFEFF88-8036-7BDD-B91B-9796361581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F8FAD04E-2E14-4FFA-34E2-8F6130B98FB6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5B83CCC3-D5EC-0086-FD26-9EE6BCE16D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824853"/>
              </p:ext>
            </p:extLst>
          </p:nvPr>
        </p:nvGraphicFramePr>
        <p:xfrm>
          <a:off x="77189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4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4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E8A8BFD5-2E15-3D74-C691-9D96FA435CBF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99A68907-D1C4-C719-7799-E55C4AD1DDD0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6" name="Google Shape;255;p36">
            <a:extLst>
              <a:ext uri="{FF2B5EF4-FFF2-40B4-BE49-F238E27FC236}">
                <a16:creationId xmlns:a16="http://schemas.microsoft.com/office/drawing/2014/main" id="{708E27D0-1444-138B-CA03-4C87C3A0382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7" name="Google Shape;257;p36">
            <a:extLst>
              <a:ext uri="{FF2B5EF4-FFF2-40B4-BE49-F238E27FC236}">
                <a16:creationId xmlns:a16="http://schemas.microsoft.com/office/drawing/2014/main" id="{1BB15A00-36B7-AFA8-5945-48BD9340FA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8" name="Google Shape;254;p36">
            <a:extLst>
              <a:ext uri="{FF2B5EF4-FFF2-40B4-BE49-F238E27FC236}">
                <a16:creationId xmlns:a16="http://schemas.microsoft.com/office/drawing/2014/main" id="{469D3684-7B7D-6703-C3B3-888581F5246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75C43C11-D4E4-BD9B-819C-A099F68A486A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92991F29-89B0-9B53-D699-E57DDB4C060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64BCFAD3-0CC3-2EE3-1D05-0B9C9D3C33D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A1EF6719-9618-8C1B-DFD3-E808DB78F18D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3" name="Google Shape;257;p36">
            <a:extLst>
              <a:ext uri="{FF2B5EF4-FFF2-40B4-BE49-F238E27FC236}">
                <a16:creationId xmlns:a16="http://schemas.microsoft.com/office/drawing/2014/main" id="{2987DD49-432F-FBF2-65C9-7E3518B393C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720520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b="1" u="sng" kern="10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6F08205-C750-90E0-4AA4-013263CE8C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AEEA3408-7084-BC65-5CC3-3CC47FC914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Location System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4F999295-770C-3C3C-EEED-70082DC02B9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399D8ED4-F531-9F28-218B-DC30BF09FD4C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EDD7C98-74EC-BDB6-842B-32A648733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1E92EFA3-EF7C-43C0-4108-02258321624C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1D44E3C6-A728-1428-54DD-121FA521217C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BA413D55-579A-CE54-264F-CA28EDC1098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9F43B627-0EC3-6518-25C6-2339AC4115A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4CD558C6-4D0D-7BC2-913A-7DB7591B832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813713AD-0048-3D19-8736-0EE5282BE130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AF0EFA7-A729-2AB1-EE1D-A5786882079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AE5AEF3D-0D1B-1B2F-8A3C-54EE827F59F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884D5FD4-D4BC-EBE9-DA15-F6B70F68865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5113299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643DE683-2C79-406E-BF40-11145484D1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5DFC94F-DDC6-3DBB-BBD0-0D258B964394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26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B4E8D085-0892-0D5E-818B-0C829C9B51F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Test</a:t>
            </a:r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2DA5F9-8064-1735-9E76-F6D0FBEC003E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5D56D8-E889-9D9F-E786-E4CC646F8191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BC2389EA-F942-29FF-BC40-11EEBF142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626" y="1478531"/>
            <a:ext cx="1601134" cy="31771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F206877-2081-3E33-C4D1-2DE17120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492" y="1478531"/>
            <a:ext cx="1601134" cy="3177152"/>
          </a:xfrm>
          <a:prstGeom prst="rect">
            <a:avLst/>
          </a:prstGeom>
        </p:spPr>
      </p:pic>
      <p:pic>
        <p:nvPicPr>
          <p:cNvPr id="12" name="Picture 11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3B4FD602-467A-3D03-DD1C-4C7035365E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42820" y="147853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A468652F-F3FD-142C-13F4-7C0C74F90A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64" y="1478531"/>
            <a:ext cx="1601134" cy="3177152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BC8D00F3-3ADD-0813-026A-2F787B420F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3954" y="147853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28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811BF9DC-CD52-28E4-CB84-D2787EBC4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5E8EDBA3-E086-9C52-CDC8-8F5D40E558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Safe Zones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1015F43-8E42-907A-7B3D-825BDB9CBB4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26BDC-5133-011D-DD34-9B2BF0FDA8A3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8C51DF-473F-B8CB-4E33-7E7043B65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6688" y="1593958"/>
            <a:ext cx="1601134" cy="31771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72EA8BD-8D5C-E857-AC34-69976F0A11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6180" y="1593958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490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2014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2014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7336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7336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16614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92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21936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16614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21936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502014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75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6614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ML &amp; Location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75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07336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1936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D525C-3999-0A4C-0532-77C727D7B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8419" y="843454"/>
            <a:ext cx="1359022" cy="3979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8B288F-4C8E-B522-D0DF-13F53D342D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8BAAC-0C07-28E7-3919-D32B667D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85145"/>
          <a:stretch/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444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036" y="1450777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3369" y="1452863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6591" y="1452863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082" y="3422996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29034" y="3331647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56793" y="3331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36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378707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A31B55E-91E7-8973-04CB-BC9D6964307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37</a:t>
            </a:r>
          </a:p>
        </p:txBody>
      </p: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7D6DC0-E326-D43D-A151-DB4A5C9788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FA1337CF-5067-171C-B2D0-42AC64DB2F6C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ABE9217C-5552-CD43-E675-1960F8E4A01B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E22CFB0-BB12-2364-70BD-F9B40D7A11BA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5155A6-8C22-4259-3D5A-CD720BE850A7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113EA00E-1324-0AB9-50CE-BCB397591172}"/>
              </a:ext>
            </a:extLst>
          </p:cNvPr>
          <p:cNvSpPr/>
          <p:nvPr/>
        </p:nvSpPr>
        <p:spPr>
          <a:xfrm>
            <a:off x="2639568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D88C9C6-F21D-2252-2D88-529965A84BB5}"/>
              </a:ext>
            </a:extLst>
          </p:cNvPr>
          <p:cNvSpPr txBox="1"/>
          <p:nvPr/>
        </p:nvSpPr>
        <p:spPr>
          <a:xfrm>
            <a:off x="2348193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0DD987-E27E-6CAA-CADF-33763C4593D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A75A4DD9-81C5-7DD7-0985-49DDDBC798FB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7C1748D-AF3F-A3B5-BB29-DC0132633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883B344-E022-5CAF-751B-66E5330E8D8A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77188E5-2315-017B-F57F-9BA13D5595F2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641F4835-9512-E2F7-D548-67B76CF9A830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753CA3D3-3A7D-C978-E783-132318050EA9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F839E0C9-C98A-C3E2-EA4A-3FE6C7851C2A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715A779-6F29-53BC-3092-902DE4AF55EB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8E5931F-9776-6ADD-B906-9906487C2D3B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BDC7E54-30D2-C9F2-54D0-17B316394A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70;p37">
            <a:extLst>
              <a:ext uri="{FF2B5EF4-FFF2-40B4-BE49-F238E27FC236}">
                <a16:creationId xmlns:a16="http://schemas.microsoft.com/office/drawing/2014/main" id="{BF531242-5F6A-4F9E-04FB-6D77EBAECFB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38</a:t>
            </a:r>
          </a:p>
        </p:txBody>
      </p:sp>
    </p:spTree>
    <p:extLst>
      <p:ext uri="{BB962C8B-B14F-4D97-AF65-F5344CB8AC3E}">
        <p14:creationId xmlns:p14="http://schemas.microsoft.com/office/powerpoint/2010/main" val="85341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8082D-303F-A0E6-CD5E-1E6FDB41B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0158366D-1B79-B68A-1876-94BF73F36029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434D4E48-955D-3056-DBFC-F631B23B0355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E281955-1389-8E30-5E02-1AFB130357B5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F879524-8635-C102-187B-9E271E2C77A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44D09E0-BB77-B9B6-8692-0452842E0A18}"/>
              </a:ext>
            </a:extLst>
          </p:cNvPr>
          <p:cNvGrpSpPr/>
          <p:nvPr/>
        </p:nvGrpSpPr>
        <p:grpSpPr>
          <a:xfrm>
            <a:off x="701040" y="1121351"/>
            <a:ext cx="3691061" cy="2777891"/>
            <a:chOff x="4389452" y="1138789"/>
            <a:chExt cx="3929793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3DDE16C5-F7C5-1456-EF42-AA15FB5047B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AD38690-89E6-50A5-10AD-442D7E428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521E1D-FF0C-30CD-7287-C05ECD44C3EE}"/>
                </a:ext>
              </a:extLst>
            </p:cNvPr>
            <p:cNvSpPr txBox="1"/>
            <p:nvPr/>
          </p:nvSpPr>
          <p:spPr>
            <a:xfrm>
              <a:off x="5323427" y="1926331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MongoDB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8A6F268-C366-A8E2-73BF-D8D0CD679B44}"/>
                </a:ext>
              </a:extLst>
            </p:cNvPr>
            <p:cNvSpPr txBox="1"/>
            <p:nvPr/>
          </p:nvSpPr>
          <p:spPr>
            <a:xfrm>
              <a:off x="4575174" y="2361830"/>
              <a:ext cx="374407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NoSQL database designed for scalability and flexibility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Used to store real-time location data efficiently.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 Allows fast retrieval and updates.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B7F385E-9478-825C-99A4-EDEFFC88850A}"/>
              </a:ext>
            </a:extLst>
          </p:cNvPr>
          <p:cNvGrpSpPr/>
          <p:nvPr/>
        </p:nvGrpSpPr>
        <p:grpSpPr>
          <a:xfrm>
            <a:off x="4648200" y="1138789"/>
            <a:ext cx="3689571" cy="2777891"/>
            <a:chOff x="4648200" y="1138789"/>
            <a:chExt cx="3689571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42F69096-2BB6-A6A4-EA6F-F8BD0E5EF9F6}"/>
                </a:ext>
              </a:extLst>
            </p:cNvPr>
            <p:cNvGrpSpPr/>
            <p:nvPr/>
          </p:nvGrpSpPr>
          <p:grpSpPr>
            <a:xfrm>
              <a:off x="4648200" y="1138789"/>
              <a:ext cx="3689571" cy="2777891"/>
              <a:chOff x="4389452" y="1138789"/>
              <a:chExt cx="3928206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03702472-A2BF-D598-040E-F23216FF1514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D393740-40AB-62F8-550F-E3A17EA468FA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MySQL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A48B9B8-1207-1941-CBDD-D3BABBC6AA2C}"/>
                  </a:ext>
                </a:extLst>
              </p:cNvPr>
              <p:cNvSpPr txBox="1"/>
              <p:nvPr/>
            </p:nvSpPr>
            <p:spPr>
              <a:xfrm>
                <a:off x="4573587" y="2344392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Relational database known for reliability and consistency.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Manages structured data with data integrity.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Supports complex queries and relationships.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95AE569-EE0C-C85A-DDE6-38B1AC4F1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B3BA646-391D-E099-20C9-B0000816156A}"/>
              </a:ext>
            </a:extLst>
          </p:cNvPr>
          <p:cNvSpPr/>
          <p:nvPr/>
        </p:nvSpPr>
        <p:spPr>
          <a:xfrm>
            <a:off x="457200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92E939F-B445-EF99-B609-2ADBE9AD2544}"/>
              </a:ext>
            </a:extLst>
          </p:cNvPr>
          <p:cNvSpPr txBox="1"/>
          <p:nvPr/>
        </p:nvSpPr>
        <p:spPr>
          <a:xfrm>
            <a:off x="4318855" y="4267734"/>
            <a:ext cx="25212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b="1" dirty="0">
                <a:solidFill>
                  <a:schemeClr val="accent1"/>
                </a:solidFill>
                <a:latin typeface="Raleway" pitchFamily="2" charset="0"/>
              </a:rPr>
              <a:t>Database</a:t>
            </a:r>
          </a:p>
        </p:txBody>
      </p:sp>
      <p:sp>
        <p:nvSpPr>
          <p:cNvPr id="23" name="Google Shape;270;p37">
            <a:extLst>
              <a:ext uri="{FF2B5EF4-FFF2-40B4-BE49-F238E27FC236}">
                <a16:creationId xmlns:a16="http://schemas.microsoft.com/office/drawing/2014/main" id="{35A4A5BB-3C33-D986-DF46-AE7309DB4B9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39</a:t>
            </a:r>
          </a:p>
        </p:txBody>
      </p:sp>
    </p:spTree>
    <p:extLst>
      <p:ext uri="{BB962C8B-B14F-4D97-AF65-F5344CB8AC3E}">
        <p14:creationId xmlns:p14="http://schemas.microsoft.com/office/powerpoint/2010/main" val="1560277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15594-AB95-774D-CA1D-4328A35E1E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975E6BD4-5DAE-4C9F-2342-F896AAC643AB}"/>
              </a:ext>
            </a:extLst>
          </p:cNvPr>
          <p:cNvSpPr txBox="1">
            <a:spLocks/>
          </p:cNvSpPr>
          <p:nvPr/>
        </p:nvSpPr>
        <p:spPr>
          <a:xfrm>
            <a:off x="2968378" y="319847"/>
            <a:ext cx="3970842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BFB2CE5C-5D72-6B24-B467-DB9E6760209C}"/>
              </a:ext>
            </a:extLst>
          </p:cNvPr>
          <p:cNvSpPr txBox="1">
            <a:spLocks/>
          </p:cNvSpPr>
          <p:nvPr/>
        </p:nvSpPr>
        <p:spPr>
          <a:xfrm>
            <a:off x="2204780" y="19481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0B05CBB-1119-193D-D7DC-EBD2C17D33B4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AA68BF38-8B20-842F-A5EC-3793FABFF7E9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011D220-7C6D-8228-D35A-253A35FA1064}"/>
              </a:ext>
            </a:extLst>
          </p:cNvPr>
          <p:cNvSpPr/>
          <p:nvPr/>
        </p:nvSpPr>
        <p:spPr>
          <a:xfrm>
            <a:off x="6492240" y="4142701"/>
            <a:ext cx="1938528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C88CE6B-D62F-C7A7-371C-5D916FC8B75F}"/>
              </a:ext>
            </a:extLst>
          </p:cNvPr>
          <p:cNvSpPr txBox="1"/>
          <p:nvPr/>
        </p:nvSpPr>
        <p:spPr>
          <a:xfrm>
            <a:off x="6239318" y="4176386"/>
            <a:ext cx="24443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Version</a:t>
            </a:r>
            <a:b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</a:br>
            <a:r>
              <a:rPr lang="en-US" sz="1600" b="1" dirty="0">
                <a:solidFill>
                  <a:schemeClr val="accent1"/>
                </a:solidFill>
                <a:latin typeface="Raleway" pitchFamily="2" charset="0"/>
              </a:rPr>
              <a:t>Control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C4AEF13-FCA1-9844-3A79-6C3C8915DD98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7EB94A4C-9BC9-C5E8-C74E-3CE03BB0DDE0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E398575F-C013-6F78-C7C2-4B45633B93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E605FE-51EE-18DB-598A-DB239308828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6CBEA83-E45B-ADD1-ED41-5A6DC60E4958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97DB37-B036-1F40-EBB4-D75428C5B4D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5A803C53-AB5F-90B8-00B1-215CE0DD21B4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226B2B3F-6866-2863-3A3E-CBD8F913AB9E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FED9A14-1461-B629-9269-3EBA5F797876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1D02D875-1823-35D5-8113-0F0986B268C9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80FD079-6025-2364-DA78-B50A3A2AD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9" name="Google Shape;270;p37">
            <a:extLst>
              <a:ext uri="{FF2B5EF4-FFF2-40B4-BE49-F238E27FC236}">
                <a16:creationId xmlns:a16="http://schemas.microsoft.com/office/drawing/2014/main" id="{0A5CF353-7D6E-9BDD-2DD0-754B0C1873C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40</a:t>
            </a:r>
          </a:p>
        </p:txBody>
      </p:sp>
      <p:pic>
        <p:nvPicPr>
          <p:cNvPr id="30" name="Picture 29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3BC16E2E-B7DF-47AA-1608-64967537A5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1978" y="150294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145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1750</TotalTime>
  <Words>1395</Words>
  <Application>Microsoft Office PowerPoint</Application>
  <PresentationFormat>On-screen Show (16:9)</PresentationFormat>
  <Paragraphs>475</Paragraphs>
  <Slides>42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Lato</vt:lpstr>
      <vt:lpstr>Courier New</vt:lpstr>
      <vt:lpstr>Arial</vt:lpstr>
      <vt:lpstr>Nunito</vt:lpstr>
      <vt:lpstr>Raleway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Location System</vt:lpstr>
      <vt:lpstr>Prototype</vt:lpstr>
      <vt:lpstr>Linking Patient with caregiver</vt:lpstr>
      <vt:lpstr>Emergency Request (SOS)</vt:lpstr>
      <vt:lpstr>Memory Test</vt:lpstr>
      <vt:lpstr>Medicine Reminder</vt:lpstr>
      <vt:lpstr>Community &amp; AI Chatbot</vt:lpstr>
      <vt:lpstr>Safe Zones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ماريو ملاك العبد سفين</cp:lastModifiedBy>
  <cp:revision>46</cp:revision>
  <dcterms:modified xsi:type="dcterms:W3CDTF">2025-02-17T13:03:28Z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